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87" r:id="rId3"/>
    <p:sldId id="257" r:id="rId4"/>
    <p:sldId id="286" r:id="rId5"/>
    <p:sldId id="284" r:id="rId6"/>
    <p:sldId id="271" r:id="rId7"/>
    <p:sldId id="278" r:id="rId8"/>
    <p:sldId id="285" r:id="rId9"/>
    <p:sldId id="288" r:id="rId10"/>
    <p:sldId id="260" r:id="rId11"/>
    <p:sldId id="261" r:id="rId12"/>
    <p:sldId id="279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</p:embeddedFon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Roboto Condensed" panose="02000000000000000000" pitchFamily="2" charset="0"/>
      <p:regular r:id="rId20"/>
    </p:embeddedFont>
    <p:embeddedFont>
      <p:font typeface="Roboto Condensed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33F4FF7-6259-465E-8D28-C292A3289821}">
  <a:tblStyle styleId="{833F4FF7-6259-465E-8D28-C292A32898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10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167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ofbremerton.org/new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bit.ly/pobju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ofbremerton.org/newslett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Port of Bremerton Newsletter Update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sz="1200" dirty="0" smtClean="0">
                <a:latin typeface="Roboto" panose="02000000000000000000" pitchFamily="2" charset="0"/>
                <a:ea typeface="Roboto" panose="02000000000000000000" pitchFamily="2" charset="0"/>
              </a:rPr>
              <a:t>Victoria Peters, Marketing &amp; Communications Cordinator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33550"/>
            <a:ext cx="1512228" cy="8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4" y="299357"/>
            <a:ext cx="448699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724400" y="1211025"/>
            <a:ext cx="2743200" cy="26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smtClean="0">
                <a:solidFill>
                  <a:srgbClr val="FF9800"/>
                </a:solidFill>
              </a:rPr>
              <a:t>Newsletter Options</a:t>
            </a:r>
            <a:endParaRPr lang="en-US" sz="1600" dirty="0">
              <a:solidFill>
                <a:srgbClr val="FF9800"/>
              </a:solidFill>
            </a:endParaRPr>
          </a:p>
          <a:p>
            <a:r>
              <a:rPr lang="en-US" sz="1600" dirty="0" smtClean="0"/>
              <a:t>Sign up at Tradeshows</a:t>
            </a:r>
          </a:p>
          <a:p>
            <a:pPr marL="38100" indent="0">
              <a:buNone/>
            </a:pPr>
            <a:endParaRPr lang="en-US" sz="1600" dirty="0" smtClean="0"/>
          </a:p>
          <a:p>
            <a:r>
              <a:rPr lang="en-US" sz="1600" dirty="0" smtClean="0"/>
              <a:t>Choose Topics of Interest</a:t>
            </a:r>
          </a:p>
          <a:p>
            <a:pPr marL="38100" indent="0">
              <a:buNone/>
            </a:pPr>
            <a:endParaRPr lang="en-US" sz="1600" dirty="0" smtClean="0"/>
          </a:p>
          <a:p>
            <a:r>
              <a:rPr lang="en-US" sz="1600" dirty="0" smtClean="0"/>
              <a:t>Tenant News</a:t>
            </a:r>
            <a:endParaRPr lang="en-US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Newsletter Goals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40377" y="1467454"/>
            <a:ext cx="4665023" cy="3390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1800" dirty="0" smtClean="0"/>
              <a:t>Learn from our community – what they are interested/want to know more about to continue to provide relevant content to the public.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18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1800" dirty="0" smtClean="0"/>
              <a:t>Continue timely, consistent messaging via </a:t>
            </a:r>
            <a:br>
              <a:rPr lang="en-US" sz="1800" dirty="0" smtClean="0"/>
            </a:br>
            <a:r>
              <a:rPr lang="en-US" sz="1800" dirty="0" smtClean="0"/>
              <a:t>e-blasts, newsletters and social media content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18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1800" dirty="0" smtClean="0"/>
              <a:t>Maintain updated contact lists - </a:t>
            </a:r>
            <a:r>
              <a:rPr lang="en-US" sz="1800" dirty="0" smtClean="0"/>
              <a:t>engage more community members in what we do and who we are.</a:t>
            </a:r>
            <a:endParaRPr sz="1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10</a:t>
            </a:r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69;p37"/>
          <p:cNvGrpSpPr/>
          <p:nvPr/>
        </p:nvGrpSpPr>
        <p:grpSpPr>
          <a:xfrm>
            <a:off x="7315200" y="1736313"/>
            <a:ext cx="914400" cy="2283237"/>
            <a:chOff x="3384375" y="2267500"/>
            <a:chExt cx="203375" cy="507825"/>
          </a:xfrm>
        </p:grpSpPr>
        <p:sp>
          <p:nvSpPr>
            <p:cNvPr id="12" name="Google Shape;670;p37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1;p37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669;p37"/>
          <p:cNvGrpSpPr/>
          <p:nvPr/>
        </p:nvGrpSpPr>
        <p:grpSpPr>
          <a:xfrm>
            <a:off x="5334000" y="1733550"/>
            <a:ext cx="914400" cy="2283237"/>
            <a:chOff x="3384375" y="2267500"/>
            <a:chExt cx="203375" cy="507825"/>
          </a:xfrm>
        </p:grpSpPr>
        <p:sp>
          <p:nvSpPr>
            <p:cNvPr id="15" name="Google Shape;670;p37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1;p37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669;p37"/>
          <p:cNvGrpSpPr/>
          <p:nvPr/>
        </p:nvGrpSpPr>
        <p:grpSpPr>
          <a:xfrm>
            <a:off x="6324600" y="1733550"/>
            <a:ext cx="914400" cy="2283237"/>
            <a:chOff x="3384375" y="2267500"/>
            <a:chExt cx="203375" cy="507825"/>
          </a:xfrm>
        </p:grpSpPr>
        <p:sp>
          <p:nvSpPr>
            <p:cNvPr id="18" name="Google Shape;670;p37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71;p37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720725" y="1487488"/>
            <a:ext cx="6594475" cy="1160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9800"/>
                </a:solidFill>
              </a:rPr>
              <a:t>Thank you!</a:t>
            </a:r>
            <a:endParaRPr sz="6000" dirty="0">
              <a:solidFill>
                <a:srgbClr val="FF9800"/>
              </a:solidFill>
            </a:endParaRP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5936135" y="1406555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Previous E-blasts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420" name="Google Shape;420;p27"/>
          <p:cNvGrpSpPr/>
          <p:nvPr/>
        </p:nvGrpSpPr>
        <p:grpSpPr>
          <a:xfrm rot="10800000">
            <a:off x="247426" y="866651"/>
            <a:ext cx="3530452" cy="1133234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rot="10800000" flipH="1">
              <a:off x="1426314" y="1697030"/>
              <a:ext cx="2693400" cy="1243799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Event Announcements</a:t>
              </a:r>
              <a:endParaRPr sz="17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 rot="10800000">
            <a:off x="2474255" y="866651"/>
            <a:ext cx="3530452" cy="1133234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Attendance at Boat Shows/Trade Shows</a:t>
              </a:r>
              <a:endParaRPr sz="17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 rot="10800000">
            <a:off x="4699148" y="866651"/>
            <a:ext cx="3530452" cy="1133234"/>
            <a:chOff x="185742" y="1697030"/>
            <a:chExt cx="5165698" cy="1658130"/>
          </a:xfrm>
        </p:grpSpPr>
        <p:sp>
          <p:nvSpPr>
            <p:cNvPr id="431" name="Google Shape;43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Holiday Cards/ Invitations</a:t>
              </a:r>
              <a:endParaRPr sz="1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0" name="Google Shape;271;p18"/>
          <p:cNvGrpSpPr/>
          <p:nvPr/>
        </p:nvGrpSpPr>
        <p:grpSpPr>
          <a:xfrm>
            <a:off x="363436" y="580347"/>
            <a:ext cx="309022" cy="376837"/>
            <a:chOff x="596350" y="929175"/>
            <a:chExt cx="407950" cy="497475"/>
          </a:xfrm>
        </p:grpSpPr>
        <p:sp>
          <p:nvSpPr>
            <p:cNvPr id="31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8686"/>
            <a:ext cx="2116686" cy="30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828030"/>
            <a:ext cx="1295400" cy="321792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8686"/>
            <a:ext cx="2194136" cy="30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26" y="2058686"/>
            <a:ext cx="2209808" cy="30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Quarterly </a:t>
            </a:r>
            <a:r>
              <a:rPr lang="en" dirty="0" smtClean="0"/>
              <a:t>Newsletter – The Port Report 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786075" y="1592025"/>
            <a:ext cx="3833925" cy="26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smtClean="0">
                <a:solidFill>
                  <a:srgbClr val="FF9800"/>
                </a:solidFill>
              </a:rPr>
              <a:t>Newsletter Process </a:t>
            </a:r>
            <a:endParaRPr sz="1800" dirty="0">
              <a:solidFill>
                <a:srgbClr val="FF9800"/>
              </a:solidFill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600" dirty="0" smtClean="0"/>
              <a:t> Meet </a:t>
            </a:r>
            <a:r>
              <a:rPr lang="en-US" sz="1600" dirty="0" smtClean="0"/>
              <a:t>with executive staff to review recent projects/updates.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600" dirty="0" smtClean="0"/>
              <a:t> Prioritize </a:t>
            </a:r>
            <a:r>
              <a:rPr lang="en-US" sz="1600" dirty="0" smtClean="0"/>
              <a:t>topics to include information on all our sectors – Industrial/Business, Marine, Airport, Community Events etc.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600" dirty="0" smtClean="0"/>
              <a:t> 2018 </a:t>
            </a:r>
            <a:r>
              <a:rPr lang="en-US" sz="1600" dirty="0"/>
              <a:t>began quarterly newsletter.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600" dirty="0" smtClean="0"/>
              <a:t> Full </a:t>
            </a:r>
            <a:r>
              <a:rPr lang="en-US" sz="1600" dirty="0"/>
              <a:t>news stories featured on Port website –</a:t>
            </a:r>
            <a:r>
              <a:rPr lang="en-US" sz="1600" dirty="0">
                <a:hlinkClick r:id="rId3"/>
              </a:rPr>
              <a:t> www.portofbremerton.org </a:t>
            </a:r>
            <a:endParaRPr lang="en-US" sz="1600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4119725" y="1592025"/>
            <a:ext cx="3654900" cy="257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endParaRPr lang="en-US" sz="1200" dirty="0" smtClean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486;p32"/>
          <p:cNvSpPr/>
          <p:nvPr/>
        </p:nvSpPr>
        <p:spPr>
          <a:xfrm>
            <a:off x="895096" y="1395005"/>
            <a:ext cx="2610104" cy="3691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61" y="1613049"/>
            <a:ext cx="2260032" cy="315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Community Reach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322" name="Google Shape;322;p22"/>
          <p:cNvSpPr/>
          <p:nvPr/>
        </p:nvSpPr>
        <p:spPr>
          <a:xfrm>
            <a:off x="3378600" y="1888450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Elected Officials</a:t>
            </a:r>
            <a:endParaRPr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16014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County-wide businesses &amp; local leadership 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51558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Community Members that have elected to receive notification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7008" y="4705350"/>
            <a:ext cx="5046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Visit: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www.portofbremerton.org/newsletter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 to sign up online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Quarterly </a:t>
            </a:r>
            <a:r>
              <a:rPr lang="en" dirty="0" smtClean="0"/>
              <a:t>Newsletter – The Port Report 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786075" y="1592025"/>
            <a:ext cx="2614725" cy="26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smtClean="0">
                <a:solidFill>
                  <a:srgbClr val="FF9800"/>
                </a:solidFill>
              </a:rPr>
              <a:t>July Newsletter Topics</a:t>
            </a:r>
            <a:endParaRPr sz="1800" dirty="0">
              <a:solidFill>
                <a:srgbClr val="FF9800"/>
              </a:solidFill>
            </a:endParaRPr>
          </a:p>
          <a:p>
            <a:pPr lvl="0"/>
            <a:r>
              <a:rPr lang="en-US" sz="1400" dirty="0" smtClean="0"/>
              <a:t> </a:t>
            </a:r>
            <a:r>
              <a:rPr lang="en-US" sz="1400" dirty="0"/>
              <a:t>CEO </a:t>
            </a:r>
            <a:r>
              <a:rPr lang="en-US" sz="1400" dirty="0" smtClean="0"/>
              <a:t>Note</a:t>
            </a:r>
            <a:endParaRPr lang="en-US" sz="1400" dirty="0"/>
          </a:p>
          <a:p>
            <a:pPr lvl="0"/>
            <a:r>
              <a:rPr lang="en-US" sz="1400" dirty="0" smtClean="0"/>
              <a:t> Tenant </a:t>
            </a:r>
            <a:r>
              <a:rPr lang="en-US" sz="1400" dirty="0"/>
              <a:t>Spotlight </a:t>
            </a:r>
            <a:r>
              <a:rPr lang="en-US" sz="1400" dirty="0" smtClean="0"/>
              <a:t> - </a:t>
            </a:r>
            <a:r>
              <a:rPr lang="en-US" sz="1400" dirty="0" err="1" smtClean="0"/>
              <a:t>Inventech</a:t>
            </a:r>
            <a:r>
              <a:rPr lang="en-US" sz="1400" dirty="0" smtClean="0"/>
              <a:t> </a:t>
            </a:r>
            <a:endParaRPr lang="en-US" sz="1400" dirty="0"/>
          </a:p>
          <a:p>
            <a:pPr lvl="0"/>
            <a:r>
              <a:rPr lang="en-US" sz="1400" dirty="0" smtClean="0"/>
              <a:t> New </a:t>
            </a:r>
            <a:r>
              <a:rPr lang="en-US" sz="1400" dirty="0"/>
              <a:t>Airport &amp; Industrial </a:t>
            </a:r>
            <a:r>
              <a:rPr lang="en-US" sz="1400" dirty="0" smtClean="0"/>
              <a:t> Tenants </a:t>
            </a:r>
            <a:endParaRPr lang="en-US" sz="1400" dirty="0"/>
          </a:p>
          <a:p>
            <a:pPr lvl="1"/>
            <a:r>
              <a:rPr lang="en-US" sz="1400" dirty="0"/>
              <a:t>Airlift Northwest</a:t>
            </a:r>
          </a:p>
          <a:p>
            <a:pPr lvl="1"/>
            <a:r>
              <a:rPr lang="en-US" sz="1400" dirty="0" err="1"/>
              <a:t>Olde</a:t>
            </a:r>
            <a:r>
              <a:rPr lang="en-US" sz="1400" dirty="0"/>
              <a:t> Thyme Aviation </a:t>
            </a:r>
          </a:p>
          <a:p>
            <a:pPr lvl="1"/>
            <a:r>
              <a:rPr lang="en-US" sz="1400" dirty="0" smtClean="0"/>
              <a:t>BACE</a:t>
            </a:r>
            <a:endParaRPr lang="en-US" sz="1400" dirty="0"/>
          </a:p>
          <a:p>
            <a:pPr lvl="0"/>
            <a:r>
              <a:rPr lang="en-US" sz="1400" dirty="0" smtClean="0"/>
              <a:t> WA </a:t>
            </a:r>
            <a:r>
              <a:rPr lang="en-US" sz="1400" dirty="0"/>
              <a:t>Ave Property Sale</a:t>
            </a:r>
          </a:p>
          <a:p>
            <a:endParaRPr lang="en-US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486;p32"/>
          <p:cNvSpPr/>
          <p:nvPr/>
        </p:nvSpPr>
        <p:spPr>
          <a:xfrm>
            <a:off x="895096" y="1395005"/>
            <a:ext cx="2610104" cy="3691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70" y="1744183"/>
            <a:ext cx="203369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Google Shape;193;p12"/>
          <p:cNvSpPr txBox="1">
            <a:spLocks noGrp="1"/>
          </p:cNvSpPr>
          <p:nvPr>
            <p:ph type="body" idx="1"/>
          </p:nvPr>
        </p:nvSpPr>
        <p:spPr>
          <a:xfrm>
            <a:off x="6324600" y="1733550"/>
            <a:ext cx="2614725" cy="26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-US" sz="1200" dirty="0" smtClean="0"/>
          </a:p>
          <a:p>
            <a:pPr lvl="0"/>
            <a:r>
              <a:rPr lang="en-US" sz="1400" dirty="0" smtClean="0"/>
              <a:t> BPA Scholarship</a:t>
            </a:r>
            <a:endParaRPr lang="en-US" sz="1400" dirty="0"/>
          </a:p>
          <a:p>
            <a:pPr lvl="0"/>
            <a:r>
              <a:rPr lang="en-US" sz="1400" dirty="0" smtClean="0"/>
              <a:t> Car </a:t>
            </a:r>
            <a:r>
              <a:rPr lang="en-US" sz="1400" dirty="0"/>
              <a:t>Cruise – Airport </a:t>
            </a:r>
          </a:p>
          <a:p>
            <a:pPr lvl="0"/>
            <a:r>
              <a:rPr lang="en-US" sz="1400" dirty="0" smtClean="0"/>
              <a:t> Wings </a:t>
            </a:r>
            <a:r>
              <a:rPr lang="en-US" sz="1400" dirty="0"/>
              <a:t>of Freedom Tour </a:t>
            </a:r>
            <a:r>
              <a:rPr lang="en-US" sz="1400" dirty="0" smtClean="0"/>
              <a:t> Recap</a:t>
            </a:r>
            <a:endParaRPr lang="en-US" sz="1400" dirty="0"/>
          </a:p>
          <a:p>
            <a:pPr lvl="0"/>
            <a:r>
              <a:rPr lang="en-US" sz="1400" dirty="0" smtClean="0"/>
              <a:t> Upcoming </a:t>
            </a:r>
            <a:r>
              <a:rPr lang="en-US" sz="1400" dirty="0"/>
              <a:t>Events	</a:t>
            </a:r>
          </a:p>
          <a:p>
            <a:pPr lvl="0"/>
            <a:r>
              <a:rPr lang="en-US" sz="1400" dirty="0" smtClean="0"/>
              <a:t> Rock </a:t>
            </a:r>
            <a:r>
              <a:rPr lang="en-US" sz="1400" dirty="0"/>
              <a:t>the Docks</a:t>
            </a:r>
          </a:p>
          <a:p>
            <a:pPr lvl="0"/>
            <a:r>
              <a:rPr lang="en-US" sz="1400" dirty="0" smtClean="0"/>
              <a:t> POB Comm. Meeting</a:t>
            </a:r>
            <a:endParaRPr lang="en-US" sz="1400" dirty="0"/>
          </a:p>
          <a:p>
            <a:pPr lvl="0"/>
            <a:r>
              <a:rPr lang="en-US" sz="1400" dirty="0" smtClean="0"/>
              <a:t> Fly-In</a:t>
            </a:r>
            <a:endParaRPr lang="en-US" sz="14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1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3" y="2059371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53393" y="3507171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2077581" y="610420"/>
            <a:ext cx="5043757" cy="907708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rot="10800000" flipH="1">
              <a:off x="-308909" y="1697040"/>
              <a:ext cx="9030601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407" name="Google Shape;407;p26"/>
          <p:cNvSpPr txBox="1">
            <a:spLocks noGrp="1"/>
          </p:cNvSpPr>
          <p:nvPr>
            <p:ph type="ctrTitle" idx="4294967295"/>
          </p:nvPr>
        </p:nvSpPr>
        <p:spPr>
          <a:xfrm>
            <a:off x="2635250" y="800100"/>
            <a:ext cx="3917950" cy="534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42% open rate</a:t>
            </a:r>
            <a:endParaRPr sz="3000" dirty="0"/>
          </a:p>
        </p:txBody>
      </p:sp>
      <p:sp>
        <p:nvSpPr>
          <p:cNvPr id="408" name="Google Shape;408;p26"/>
          <p:cNvSpPr txBox="1">
            <a:spLocks noGrp="1"/>
          </p:cNvSpPr>
          <p:nvPr>
            <p:ph type="subTitle" idx="4294967295"/>
          </p:nvPr>
        </p:nvSpPr>
        <p:spPr>
          <a:xfrm>
            <a:off x="2930310" y="1342374"/>
            <a:ext cx="4308689" cy="463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 smtClean="0">
                <a:solidFill>
                  <a:srgbClr val="3F5378"/>
                </a:solidFill>
              </a:rPr>
              <a:t>People who clicked on the email in their inbox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09" name="Google Shape;409;p26"/>
          <p:cNvSpPr txBox="1">
            <a:spLocks noGrp="1"/>
          </p:cNvSpPr>
          <p:nvPr>
            <p:ph type="ctrTitle" idx="4294967295"/>
          </p:nvPr>
        </p:nvSpPr>
        <p:spPr>
          <a:xfrm>
            <a:off x="2590800" y="3694113"/>
            <a:ext cx="391795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Sent to over 2K </a:t>
            </a:r>
            <a:endParaRPr sz="3000" dirty="0"/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3048000" y="4368800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 smtClean="0">
                <a:solidFill>
                  <a:srgbClr val="3F5378"/>
                </a:solidFill>
              </a:rPr>
              <a:t>Various distribution lists to send more targeted messages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1" name="Google Shape;411;p26"/>
          <p:cNvSpPr txBox="1">
            <a:spLocks noGrp="1"/>
          </p:cNvSpPr>
          <p:nvPr>
            <p:ph type="ctrTitle" idx="4294967295"/>
          </p:nvPr>
        </p:nvSpPr>
        <p:spPr>
          <a:xfrm>
            <a:off x="2635250" y="2241550"/>
            <a:ext cx="3917950" cy="534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30% click rate</a:t>
            </a:r>
            <a:endParaRPr sz="3000" dirty="0"/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971800" y="2785160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 smtClean="0">
                <a:solidFill>
                  <a:srgbClr val="3F5378"/>
                </a:solidFill>
              </a:rPr>
              <a:t>People who clicked on a link in the article</a:t>
            </a:r>
            <a:endParaRPr sz="1800" dirty="0">
              <a:solidFill>
                <a:srgbClr val="3F53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"/>
          <p:cNvSpPr/>
          <p:nvPr/>
        </p:nvSpPr>
        <p:spPr>
          <a:xfrm>
            <a:off x="3860350" y="860949"/>
            <a:ext cx="4269672" cy="332398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4039025" y="1037471"/>
            <a:ext cx="39123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59.6 % Viewed the N</a:t>
            </a:r>
            <a:r>
              <a:rPr lang="en-US" sz="2800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" sz="2800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wsletter on their Desktop</a:t>
            </a:r>
            <a:endParaRPr sz="2800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sp>
        <p:nvSpPr>
          <p:cNvPr id="497" name="Google Shape;497;p33"/>
          <p:cNvSpPr txBox="1">
            <a:spLocks noGrp="1"/>
          </p:cNvSpPr>
          <p:nvPr>
            <p:ph type="body" idx="4294967295"/>
          </p:nvPr>
        </p:nvSpPr>
        <p:spPr>
          <a:xfrm>
            <a:off x="2209800" y="57150"/>
            <a:ext cx="6934200" cy="692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9800"/>
                </a:solidFill>
              </a:rPr>
              <a:t>AUDIENCE</a:t>
            </a:r>
            <a:endParaRPr sz="3200" b="1" dirty="0">
              <a:solidFill>
                <a:srgbClr val="FF9800"/>
              </a:solidFill>
            </a:endParaRPr>
          </a:p>
        </p:txBody>
      </p:sp>
      <p:sp>
        <p:nvSpPr>
          <p:cNvPr id="6" name="Google Shape;478;p31"/>
          <p:cNvSpPr/>
          <p:nvPr/>
        </p:nvSpPr>
        <p:spPr>
          <a:xfrm>
            <a:off x="1489192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0983" y="1428750"/>
            <a:ext cx="1600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40.4% Viewed </a:t>
            </a:r>
            <a:r>
              <a:rPr lang="en-US" sz="2400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Newsletter on their </a:t>
            </a:r>
            <a:r>
              <a:rPr lang="en-US" sz="2400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Mobile Device</a:t>
            </a:r>
            <a:endParaRPr lang="en-US" sz="2400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Quarterly </a:t>
            </a:r>
            <a:r>
              <a:rPr lang="en" dirty="0" smtClean="0"/>
              <a:t>Newsletter – The Port Report 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2743200" cy="26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smtClean="0">
                <a:solidFill>
                  <a:srgbClr val="FF9800"/>
                </a:solidFill>
              </a:rPr>
              <a:t>October Newsletter Topics</a:t>
            </a:r>
            <a:endParaRPr sz="1800" dirty="0">
              <a:solidFill>
                <a:srgbClr val="FF9800"/>
              </a:solidFill>
            </a:endParaRPr>
          </a:p>
          <a:p>
            <a:pPr lvl="0"/>
            <a:r>
              <a:rPr lang="en-US" sz="1800" dirty="0" smtClean="0"/>
              <a:t>Commissioner Message</a:t>
            </a:r>
          </a:p>
          <a:p>
            <a:pPr lvl="0"/>
            <a:r>
              <a:rPr lang="en-US" sz="1800" dirty="0" smtClean="0"/>
              <a:t>Industrial Park Update</a:t>
            </a:r>
          </a:p>
          <a:p>
            <a:pPr lvl="0"/>
            <a:r>
              <a:rPr lang="en-US" sz="1800" dirty="0" smtClean="0"/>
              <a:t>New Port Employees</a:t>
            </a:r>
          </a:p>
          <a:p>
            <a:endParaRPr lang="en-US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843325" y="1581150"/>
            <a:ext cx="2614725" cy="26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-US" sz="12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04800" y="2952750"/>
            <a:ext cx="2614725" cy="26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smtClean="0"/>
              <a:t>Fly-In </a:t>
            </a:r>
            <a:r>
              <a:rPr lang="en-US" sz="1800" dirty="0"/>
              <a:t>Recap</a:t>
            </a:r>
          </a:p>
          <a:p>
            <a:pPr lvl="0"/>
            <a:r>
              <a:rPr lang="en-US" sz="1800" dirty="0"/>
              <a:t>American Cruise </a:t>
            </a:r>
            <a:r>
              <a:rPr lang="en-US" sz="1800" dirty="0" smtClean="0"/>
              <a:t>Line </a:t>
            </a:r>
            <a:r>
              <a:rPr lang="en-US" sz="1800" dirty="0"/>
              <a:t>visit</a:t>
            </a:r>
          </a:p>
          <a:p>
            <a:pPr lvl="0"/>
            <a:r>
              <a:rPr lang="en-US" sz="1800" dirty="0"/>
              <a:t>Tenant Showcase</a:t>
            </a:r>
          </a:p>
          <a:p>
            <a:pPr lvl="0"/>
            <a:r>
              <a:rPr lang="en-US" sz="1800" dirty="0"/>
              <a:t>Upcoming Events</a:t>
            </a:r>
          </a:p>
          <a:p>
            <a:endParaRPr lang="en-US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9751"/>
            <a:ext cx="4629150" cy="185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1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Airport T</a:t>
            </a:r>
            <a:r>
              <a:rPr lang="en-US" dirty="0" smtClean="0"/>
              <a:t>e</a:t>
            </a:r>
            <a:r>
              <a:rPr lang="en" dirty="0" smtClean="0"/>
              <a:t>nant Updates – PWT Happenings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786075" y="1592025"/>
            <a:ext cx="3376725" cy="26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smtClean="0"/>
              <a:t>Airport Tenants Updates</a:t>
            </a:r>
          </a:p>
          <a:p>
            <a:pPr lvl="1"/>
            <a:r>
              <a:rPr lang="en-US" sz="1800" dirty="0" smtClean="0"/>
              <a:t>Weather/AWOS</a:t>
            </a:r>
          </a:p>
          <a:p>
            <a:pPr lvl="1"/>
            <a:r>
              <a:rPr lang="en-US" sz="1800" dirty="0" smtClean="0"/>
              <a:t>Construction</a:t>
            </a:r>
          </a:p>
          <a:p>
            <a:pPr lvl="1"/>
            <a:r>
              <a:rPr lang="en-US" sz="1800" dirty="0" smtClean="0"/>
              <a:t>Events</a:t>
            </a:r>
          </a:p>
          <a:p>
            <a:pPr lvl="1"/>
            <a:r>
              <a:rPr lang="en-US" sz="1800" dirty="0" smtClean="0"/>
              <a:t>56% open rate</a:t>
            </a:r>
          </a:p>
          <a:p>
            <a:pPr lvl="1"/>
            <a:r>
              <a:rPr lang="en-US" sz="1800" dirty="0" smtClean="0"/>
              <a:t>16% click-through rate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</a:t>
            </a:r>
            <a:endParaRPr dirty="0"/>
          </a:p>
        </p:txBody>
      </p:sp>
      <p:sp>
        <p:nvSpPr>
          <p:cNvPr id="39" name="Google Shape;486;p32"/>
          <p:cNvSpPr/>
          <p:nvPr/>
        </p:nvSpPr>
        <p:spPr>
          <a:xfrm>
            <a:off x="895096" y="1395005"/>
            <a:ext cx="2610104" cy="3691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3" y="1733550"/>
            <a:ext cx="256364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oogle Shape;780;p37"/>
          <p:cNvGrpSpPr/>
          <p:nvPr/>
        </p:nvGrpSpPr>
        <p:grpSpPr>
          <a:xfrm>
            <a:off x="366627" y="590550"/>
            <a:ext cx="319173" cy="319173"/>
            <a:chOff x="5964175" y="4329750"/>
            <a:chExt cx="421350" cy="421350"/>
          </a:xfrm>
        </p:grpSpPr>
        <p:sp>
          <p:nvSpPr>
            <p:cNvPr id="27" name="Google Shape;781;p37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2;p37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311</Words>
  <Application>Microsoft Office PowerPoint</Application>
  <PresentationFormat>On-screen Show (16:9)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Roboto</vt:lpstr>
      <vt:lpstr>Arvo</vt:lpstr>
      <vt:lpstr>Roboto Condensed</vt:lpstr>
      <vt:lpstr>Roboto Condensed Light</vt:lpstr>
      <vt:lpstr>Salerio template</vt:lpstr>
      <vt:lpstr>Port of Bremerton Newsletter Update  Victoria Peters, Marketing &amp; Communications Cordinator </vt:lpstr>
      <vt:lpstr>Previous E-blasts</vt:lpstr>
      <vt:lpstr>Quarterly Newsletter – The Port Report </vt:lpstr>
      <vt:lpstr>Community Reach</vt:lpstr>
      <vt:lpstr>Quarterly Newsletter – The Port Report </vt:lpstr>
      <vt:lpstr>42% open rate</vt:lpstr>
      <vt:lpstr>PowerPoint Presentation</vt:lpstr>
      <vt:lpstr>Quarterly Newsletter – The Port Report </vt:lpstr>
      <vt:lpstr>Airport Tenant Updates – PWT Happenings</vt:lpstr>
      <vt:lpstr>PowerPoint Presentation</vt:lpstr>
      <vt:lpstr>Newsletter Goals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of Bremerton Newsletter Update Victoria Peters</dc:title>
  <dc:creator>Victoria Peters</dc:creator>
  <cp:lastModifiedBy>Victoria Peters</cp:lastModifiedBy>
  <cp:revision>34</cp:revision>
  <dcterms:modified xsi:type="dcterms:W3CDTF">2018-10-09T00:11:35Z</dcterms:modified>
</cp:coreProperties>
</file>